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7" r:id="rId8"/>
    <p:sldId id="263" r:id="rId9"/>
    <p:sldId id="266"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title>
    <c:plotArea>
      <c:layout/>
      <c:barChart>
        <c:barDir val="bar"/>
        <c:grouping val="clustered"/>
        <c:ser>
          <c:idx val="0"/>
          <c:order val="0"/>
          <c:tx>
            <c:strRef>
              <c:f>Sheet1!$B$1</c:f>
              <c:strCache>
                <c:ptCount val="1"/>
                <c:pt idx="0">
                  <c:v>Disability Type</c:v>
                </c:pt>
              </c:strCache>
            </c:strRef>
          </c:tx>
          <c:cat>
            <c:strRef>
              <c:f>Sheet1!$A$2:$A$5</c:f>
              <c:strCache>
                <c:ptCount val="4"/>
                <c:pt idx="0">
                  <c:v>Specific Leaning Disabilities</c:v>
                </c:pt>
                <c:pt idx="1">
                  <c:v>Specific or Language Impairments</c:v>
                </c:pt>
                <c:pt idx="2">
                  <c:v>Other Health Imapirments</c:v>
                </c:pt>
                <c:pt idx="3">
                  <c:v>Autism</c:v>
                </c:pt>
              </c:strCache>
            </c:strRef>
          </c:cat>
          <c:val>
            <c:numRef>
              <c:f>Sheet1!$B$2:$B$5</c:f>
              <c:numCache>
                <c:formatCode>General</c:formatCode>
                <c:ptCount val="4"/>
                <c:pt idx="0">
                  <c:v>36</c:v>
                </c:pt>
                <c:pt idx="1">
                  <c:v>21</c:v>
                </c:pt>
                <c:pt idx="2">
                  <c:v>12</c:v>
                </c:pt>
                <c:pt idx="3">
                  <c:v>7</c:v>
                </c:pt>
              </c:numCache>
            </c:numRef>
          </c:val>
        </c:ser>
        <c:axId val="63561088"/>
        <c:axId val="63584896"/>
      </c:barChart>
      <c:catAx>
        <c:axId val="63561088"/>
        <c:scaling>
          <c:orientation val="minMax"/>
        </c:scaling>
        <c:axPos val="l"/>
        <c:tickLblPos val="nextTo"/>
        <c:crossAx val="63584896"/>
        <c:crosses val="autoZero"/>
        <c:auto val="1"/>
        <c:lblAlgn val="ctr"/>
        <c:lblOffset val="100"/>
      </c:catAx>
      <c:valAx>
        <c:axId val="63584896"/>
        <c:scaling>
          <c:orientation val="minMax"/>
        </c:scaling>
        <c:axPos val="b"/>
        <c:majorGridlines/>
        <c:numFmt formatCode="General" sourceLinked="1"/>
        <c:tickLblPos val="nextTo"/>
        <c:crossAx val="63561088"/>
        <c:crosses val="autoZero"/>
        <c:crossBetween val="between"/>
      </c:valAx>
    </c:plotArea>
    <c:legend>
      <c:legendPos val="r"/>
      <c:layout/>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990717-5305-4000-8127-C018D65D4F2C}"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AEA0D-2EC3-4450-B5C7-AB204361F37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990717-5305-4000-8127-C018D65D4F2C}"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AEA0D-2EC3-4450-B5C7-AB204361F3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990717-5305-4000-8127-C018D65D4F2C}"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AEA0D-2EC3-4450-B5C7-AB204361F3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990717-5305-4000-8127-C018D65D4F2C}"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AEA0D-2EC3-4450-B5C7-AB204361F3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990717-5305-4000-8127-C018D65D4F2C}"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AEA0D-2EC3-4450-B5C7-AB204361F37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990717-5305-4000-8127-C018D65D4F2C}"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AEA0D-2EC3-4450-B5C7-AB204361F3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990717-5305-4000-8127-C018D65D4F2C}" type="datetimeFigureOut">
              <a:rPr lang="en-US" smtClean="0"/>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FAEA0D-2EC3-4450-B5C7-AB204361F3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990717-5305-4000-8127-C018D65D4F2C}" type="datetimeFigureOut">
              <a:rPr lang="en-US" smtClean="0"/>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FAEA0D-2EC3-4450-B5C7-AB204361F3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990717-5305-4000-8127-C018D65D4F2C}" type="datetimeFigureOut">
              <a:rPr lang="en-US" smtClean="0"/>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FAEA0D-2EC3-4450-B5C7-AB204361F3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990717-5305-4000-8127-C018D65D4F2C}"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AEA0D-2EC3-4450-B5C7-AB204361F3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990717-5305-4000-8127-C018D65D4F2C}"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AEA0D-2EC3-4450-B5C7-AB204361F3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90717-5305-4000-8127-C018D65D4F2C}" type="datetimeFigureOut">
              <a:rPr lang="en-US" smtClean="0"/>
              <a:t>3/19/2014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FAEA0D-2EC3-4450-B5C7-AB204361F37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nces.ed.gov/programs/coe/indicator_cgg.asp" TargetMode="External"/><Relationship Id="rId3" Type="http://schemas.openxmlformats.org/officeDocument/2006/relationships/hyperlink" Target="http://youtu.be/DB9pKkZoJDc" TargetMode="External"/><Relationship Id="rId7" Type="http://schemas.openxmlformats.org/officeDocument/2006/relationships/hyperlink" Target="http://www.flickr.com/photos/thelebers/5768766825/" TargetMode="External"/><Relationship Id="rId2" Type="http://schemas.openxmlformats.org/officeDocument/2006/relationships/hyperlink" Target="http://literacy.purduecal.edu/STUDENT/ktracy20/hearingat.html" TargetMode="External"/><Relationship Id="rId1" Type="http://schemas.openxmlformats.org/officeDocument/2006/relationships/slideLayout" Target="../slideLayouts/slideLayout2.xml"/><Relationship Id="rId6" Type="http://schemas.openxmlformats.org/officeDocument/2006/relationships/hyperlink" Target="http://www.flickr.com/photos/jennycu/4488977858/" TargetMode="External"/><Relationship Id="rId5" Type="http://schemas.openxmlformats.org/officeDocument/2006/relationships/hyperlink" Target="http://www.spectrumgenerations.org/hearing-aid-cooperative" TargetMode="External"/><Relationship Id="rId4" Type="http://schemas.openxmlformats.org/officeDocument/2006/relationships/hyperlink" Target="http://www.youtube.com/watch?v=IcUNnnwFm4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sha.org/public/hearing/treatment/assist_tech.htm"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q=http://www.gadling.com/2008/09/24/wheelchair-on-plane-explodes-on-landing/&amp;sa=U&amp;ei=UVsqU9LPOuqT0AH7rYGABA&amp;ved=0CEwQ9QEwDzgU&amp;usg=AFQjCNGEXuXjTolHIbmOOXLHVewaEnUd0Q" TargetMode="Externa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hyperlink" Target="http://www.google.com/url?q=http://en.wikipedia.org/wiki/Wheelchair&amp;sa=U&amp;ei=m1sqU8rPDue70gGZroGACg&amp;ved=0CDgQ9QEwBTgU&amp;usg=AFQjCNFYXmtvegdKmYXoEr_gnfqjfHrlmQ"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q=http://www.spectrumgenerations.org/hearing-aid-cooperative&amp;sa=U&amp;ei=JmcqU8CxF66u0AGfz4CoCA&amp;ved=0CDoQ9QEwBg&amp;usg=AFQjCNEiUOGWY6LYPWaRbGXnNLR2hGHs-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q=http://www.flickr.com/photos/thelebers/5768766825/&amp;sa=U&amp;ei=lHIqU6D8COj00gGd94CwBg&amp;ved=0CDgQ9QEwBDgU&amp;usg=AFQjCNHm93jFsp4p_zboO70vMhQmnXPb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q=http://www.flickr.com/photos/jennycu/4488977858/&amp;sa=U&amp;ei=Hm0qU-eHOeuP0gGd8oHQBQ&amp;ved=0CEoQ9QEwDTgU&amp;usg=AFQjCNF5zkY6uaD2kMtvzVOQUwVT6ZjbDg"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What we need to know</a:t>
            </a:r>
            <a:endParaRPr lang="en-US" dirty="0"/>
          </a:p>
        </p:txBody>
      </p:sp>
      <p:sp>
        <p:nvSpPr>
          <p:cNvPr id="4" name="Rectangle 3"/>
          <p:cNvSpPr/>
          <p:nvPr/>
        </p:nvSpPr>
        <p:spPr>
          <a:xfrm>
            <a:off x="1371600" y="2590800"/>
            <a:ext cx="6530699"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Assistive Technologies</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sz="1200" dirty="0" smtClean="0">
                <a:hlinkClick r:id="rId2"/>
              </a:rPr>
              <a:t>http://literacy.purduecal.edu/STUDENT/ktracy20/hearingat.html</a:t>
            </a:r>
            <a:endParaRPr lang="en-US" sz="1200" dirty="0" smtClean="0"/>
          </a:p>
          <a:p>
            <a:r>
              <a:rPr lang="en-US" sz="1200" dirty="0" smtClean="0"/>
              <a:t>Youtube.com (</a:t>
            </a:r>
            <a:r>
              <a:rPr lang="en-US" sz="1200" dirty="0" smtClean="0">
                <a:hlinkClick r:id="rId3"/>
              </a:rPr>
              <a:t>http://youtu.be/DB9pKkZoJDc</a:t>
            </a:r>
            <a:r>
              <a:rPr lang="en-US" sz="1200" dirty="0" smtClean="0"/>
              <a:t>, </a:t>
            </a:r>
            <a:r>
              <a:rPr lang="en-US" sz="1200" dirty="0" smtClean="0">
                <a:hlinkClick r:id="rId4"/>
              </a:rPr>
              <a:t>www.youtube.com/watch?v=IcUNnnwFm4g</a:t>
            </a:r>
            <a:r>
              <a:rPr lang="en-US" sz="1200" dirty="0" smtClean="0"/>
              <a:t>,</a:t>
            </a:r>
          </a:p>
          <a:p>
            <a:r>
              <a:rPr lang="en-US" sz="1200" dirty="0" smtClean="0">
                <a:hlinkClick r:id="rId5"/>
              </a:rPr>
              <a:t>http://www.spectrumgenerations.org/hearing-aid-cooperative</a:t>
            </a:r>
            <a:endParaRPr lang="en-US" sz="1200" dirty="0" smtClean="0"/>
          </a:p>
          <a:p>
            <a:r>
              <a:rPr lang="en-US" sz="1200" dirty="0" smtClean="0"/>
              <a:t>www.Apple.com</a:t>
            </a:r>
          </a:p>
          <a:p>
            <a:r>
              <a:rPr lang="en-US" sz="1200" dirty="0" smtClean="0">
                <a:hlinkClick r:id="rId6"/>
              </a:rPr>
              <a:t>http://www.flickr.com/photos/jennycu/4488977858/</a:t>
            </a:r>
            <a:endParaRPr lang="en-US" sz="1200" dirty="0" smtClean="0"/>
          </a:p>
          <a:p>
            <a:r>
              <a:rPr lang="en-US" sz="1200" dirty="0" smtClean="0">
                <a:hlinkClick r:id="rId7"/>
              </a:rPr>
              <a:t>http://www.flickr.com/photos/thelebers/5768766825/</a:t>
            </a:r>
            <a:endParaRPr lang="en-US" sz="1200" dirty="0" smtClean="0"/>
          </a:p>
          <a:p>
            <a:r>
              <a:rPr lang="en-US" sz="1200" dirty="0" smtClean="0">
                <a:hlinkClick r:id="rId8"/>
              </a:rPr>
              <a:t>https://nces.ed.gov/programs/coe/indicator_cgg.asp</a:t>
            </a:r>
            <a:endParaRPr lang="en-US" sz="1200" dirty="0" smtClean="0"/>
          </a:p>
          <a:p>
            <a:endParaRPr lang="en-US" sz="1200" dirty="0" smtClean="0"/>
          </a:p>
          <a:p>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191000"/>
            <a:ext cx="5486400" cy="566738"/>
          </a:xfrm>
        </p:spPr>
        <p:txBody>
          <a:bodyPr>
            <a:normAutofit/>
          </a:bodyPr>
          <a:lstStyle/>
          <a:p>
            <a:r>
              <a:rPr lang="en-US" sz="900" dirty="0" smtClean="0"/>
              <a:t>http://literacy.purduecal.edu/STUDENT/ktracy20/hearingat.html</a:t>
            </a:r>
            <a:endParaRPr lang="en-US" sz="900" dirty="0"/>
          </a:p>
        </p:txBody>
      </p:sp>
      <p:sp>
        <p:nvSpPr>
          <p:cNvPr id="4" name="Text Placeholder 3"/>
          <p:cNvSpPr>
            <a:spLocks noGrp="1"/>
          </p:cNvSpPr>
          <p:nvPr>
            <p:ph type="body" sz="half" idx="2"/>
          </p:nvPr>
        </p:nvSpPr>
        <p:spPr>
          <a:xfrm>
            <a:off x="1143000" y="4876800"/>
            <a:ext cx="6059488" cy="1219200"/>
          </a:xfrm>
        </p:spPr>
        <p:txBody>
          <a:bodyPr>
            <a:normAutofit fontScale="92500" lnSpcReduction="10000"/>
          </a:bodyPr>
          <a:lstStyle/>
          <a:p>
            <a:r>
              <a:rPr lang="en-US" b="1" dirty="0" smtClean="0"/>
              <a:t>Assistive Technology </a:t>
            </a:r>
            <a:r>
              <a:rPr lang="en-US" dirty="0" smtClean="0"/>
              <a:t>is an umbrella term that includes assistive, adaptive, and rehabilitative devices for people with disabilities and also includes the process used in selecting, locating, and using them. AT promotes greater independence by enabling people to perform tasks that they were formerly unable to accomplish, or had great difficulty accomplishing, by providing enhancements to, or changing methods of interacting with, the technology needed to accomplish such tasks.</a:t>
            </a:r>
          </a:p>
          <a:p>
            <a:endParaRPr lang="en-US" dirty="0"/>
          </a:p>
        </p:txBody>
      </p:sp>
      <p:pic>
        <p:nvPicPr>
          <p:cNvPr id="1026" name="Picture 2" descr="Hearing Assistive Technology">
            <a:hlinkClick r:id="rId2"/>
          </p:cNvPr>
          <p:cNvPicPr>
            <a:picLocks noGrp="1" noChangeAspect="1" noChangeArrowheads="1"/>
          </p:cNvPicPr>
          <p:nvPr>
            <p:ph type="pic" idx="1"/>
          </p:nvPr>
        </p:nvPicPr>
        <p:blipFill>
          <a:blip r:embed="rId3" cstate="print"/>
          <a:srcRect t="9348" b="9348"/>
          <a:stretch>
            <a:fillRect/>
          </a:stretch>
        </p:blipFill>
        <p:spPr bwMode="auto">
          <a:xfrm>
            <a:off x="1401084" y="471057"/>
            <a:ext cx="5877604" cy="364374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Assistive </a:t>
            </a:r>
            <a:r>
              <a:rPr lang="en-US" dirty="0" err="1" smtClean="0"/>
              <a:t>vs</a:t>
            </a:r>
            <a:r>
              <a:rPr lang="en-US" dirty="0" smtClean="0"/>
              <a:t> Adaptive Technologies</a:t>
            </a:r>
            <a:endParaRPr lang="en-US" dirty="0"/>
          </a:p>
        </p:txBody>
      </p:sp>
      <p:sp>
        <p:nvSpPr>
          <p:cNvPr id="3" name="Content Placeholder 2"/>
          <p:cNvSpPr>
            <a:spLocks noGrp="1"/>
          </p:cNvSpPr>
          <p:nvPr>
            <p:ph sz="half" idx="1"/>
          </p:nvPr>
        </p:nvSpPr>
        <p:spPr/>
        <p:txBody>
          <a:bodyPr>
            <a:normAutofit fontScale="55000" lnSpcReduction="20000"/>
          </a:bodyPr>
          <a:lstStyle/>
          <a:p>
            <a:pPr>
              <a:buNone/>
            </a:pPr>
            <a:endParaRPr lang="en-US" sz="2400" dirty="0" smtClean="0"/>
          </a:p>
          <a:p>
            <a:pPr>
              <a:buNone/>
            </a:pPr>
            <a:endParaRPr lang="en-US" sz="2400" dirty="0"/>
          </a:p>
          <a:p>
            <a:pPr>
              <a:buNone/>
            </a:pPr>
            <a:endParaRPr lang="en-US" sz="2400" dirty="0" smtClean="0"/>
          </a:p>
          <a:p>
            <a:pPr>
              <a:buNone/>
            </a:pPr>
            <a:endParaRPr lang="en-US" sz="2400" dirty="0"/>
          </a:p>
          <a:p>
            <a:pPr>
              <a:buNone/>
            </a:pPr>
            <a:endParaRPr lang="en-US" sz="2400" dirty="0" smtClean="0"/>
          </a:p>
          <a:p>
            <a:pPr>
              <a:buNone/>
            </a:pPr>
            <a:endParaRPr lang="en-US" sz="2400" dirty="0"/>
          </a:p>
          <a:p>
            <a:pPr>
              <a:buNone/>
            </a:pPr>
            <a:r>
              <a:rPr lang="en-US" sz="4400" dirty="0" smtClean="0"/>
              <a:t>http://youtu.be/DB9pKkZoJDc</a:t>
            </a:r>
          </a:p>
          <a:p>
            <a:pPr>
              <a:buNone/>
            </a:pPr>
            <a:endParaRPr lang="en-US" sz="1600" dirty="0"/>
          </a:p>
        </p:txBody>
      </p:sp>
      <p:sp>
        <p:nvSpPr>
          <p:cNvPr id="4" name="Text Placeholder 3"/>
          <p:cNvSpPr>
            <a:spLocks noGrp="1"/>
          </p:cNvSpPr>
          <p:nvPr>
            <p:ph sz="half" idx="2"/>
          </p:nvPr>
        </p:nvSpPr>
        <p:spPr/>
        <p:txBody>
          <a:bodyPr>
            <a:normAutofit fontScale="55000" lnSpcReduction="20000"/>
          </a:bodyPr>
          <a:lstStyle/>
          <a:p>
            <a:r>
              <a:rPr lang="en-US" dirty="0" smtClean="0"/>
              <a:t>The term </a:t>
            </a:r>
            <a:r>
              <a:rPr lang="en-US" b="1" dirty="0" smtClean="0"/>
              <a:t>Adaptive Technology is </a:t>
            </a:r>
            <a:r>
              <a:rPr lang="en-US" dirty="0" smtClean="0"/>
              <a:t>often used as the synonym for Assistive Technology, however, they are different terms. Assistive Technology refers to "any item, piece of equipment, or product system, whether acquired commercially, modified, or customized, that is used to increase, maintain, or improve functional capabilities of individuals with disabilities," while Adaptive Technology covers items that are specifically designed for persons with disabilities and would seldom be used by non-disabled persons. In other words, "Assistive Technology is any object or system that increases or maintains the capabilities of people with disabilities," while Adaptive Technology is "any object or system that is specifically designed for the purpose of increasing or maintaining the capabilities of people with disabilities." Consequently, Adaptive Technology is a subset of Assistive Technology. Adaptive Technology often refers specifically to electronic and Information Technology access.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2743200"/>
            <a:ext cx="5754688" cy="1828800"/>
          </a:xfrm>
        </p:spPr>
        <p:txBody>
          <a:bodyPr>
            <a:normAutofit fontScale="92500" lnSpcReduction="10000"/>
          </a:bodyPr>
          <a:lstStyle/>
          <a:p>
            <a:r>
              <a:rPr lang="en-US" dirty="0" smtClean="0"/>
              <a:t>Many people with serious visual impairments live independently, using a wide range of tools and techniques. Examples of Assistive Technology for visually impairment include the Canadian currency tactile feature which a system of raised dots in one corner, based on Braille cells but not standard Braille</a:t>
            </a:r>
            <a:r>
              <a:rPr lang="en-US" dirty="0"/>
              <a:t>.</a:t>
            </a:r>
            <a:r>
              <a:rPr lang="en-US" dirty="0" smtClean="0"/>
              <a:t> For general computer use access technology such as screen readers, screen magnifiers and refreshable Braille displays has been widely taken up along with standalone reading aids that integrate a scanner, optical character recognition (OCR) software, and speech software in a single machine. These function together without a separate PC.</a:t>
            </a:r>
            <a:endParaRPr lang="en-US" dirty="0"/>
          </a:p>
        </p:txBody>
      </p:sp>
      <p:sp>
        <p:nvSpPr>
          <p:cNvPr id="5" name="Rectangle 4"/>
          <p:cNvSpPr/>
          <p:nvPr/>
        </p:nvSpPr>
        <p:spPr>
          <a:xfrm>
            <a:off x="1752600" y="5334000"/>
            <a:ext cx="4948149" cy="369332"/>
          </a:xfrm>
          <a:prstGeom prst="rect">
            <a:avLst/>
          </a:prstGeom>
        </p:spPr>
        <p:txBody>
          <a:bodyPr wrap="none">
            <a:spAutoFit/>
          </a:bodyPr>
          <a:lstStyle/>
          <a:p>
            <a:r>
              <a:rPr lang="en-US" dirty="0" smtClean="0"/>
              <a:t>http://www.youtube.com/watch?v=IcUNnnwFm4g</a:t>
            </a:r>
            <a:endParaRPr lang="en-US" dirty="0"/>
          </a:p>
        </p:txBody>
      </p:sp>
      <p:sp>
        <p:nvSpPr>
          <p:cNvPr id="7" name="Rectangle 6"/>
          <p:cNvSpPr/>
          <p:nvPr/>
        </p:nvSpPr>
        <p:spPr>
          <a:xfrm>
            <a:off x="0" y="685800"/>
            <a:ext cx="8684344" cy="1754326"/>
          </a:xfrm>
          <a:prstGeom prst="rect">
            <a:avLst/>
          </a:prstGeom>
          <a:noFill/>
        </p:spPr>
        <p:txBody>
          <a:bodyPr wrap="square" lIns="91440" tIns="45720" rIns="91440" bIns="45720">
            <a:spAutoFit/>
          </a:bodyPr>
          <a:lstStyle/>
          <a:p>
            <a:pPr algn="ctr"/>
            <a:r>
              <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Assistive Technology for visual impairment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55000" lnSpcReduction="20000"/>
          </a:bodyPr>
          <a:lstStyle/>
          <a:p>
            <a:r>
              <a:rPr lang="en-US" dirty="0" smtClean="0"/>
              <a:t>Wheelchairs are devices that can be manually propelled or electrically propelled and that include a seating system and are designed to be a substitute for the normal mobility that most people enjoy. Wheelchairs and other mobility devices allow people to perform mobility related Activities of Daily Living</a:t>
            </a:r>
            <a:r>
              <a:rPr lang="en-US" dirty="0"/>
              <a:t> </a:t>
            </a:r>
            <a:r>
              <a:rPr lang="en-US" dirty="0" smtClean="0"/>
              <a:t>which include feeding, toileting, dressing grooming and bathing. The devices comes in a number of variations where they can be propelled either by hand or by motors where the occupant uses electrical controls to manage motors and seating control actuators through a joystick or other input devices. Often there are handles behind the seat for someone else to do the pushing or input devices for caregivers. Wheelchairs are used by people for whom walking is difficult or impossible due to illness, injury, or disability. People with both sitting and walking disability often need to use a wheelchair or walker.</a:t>
            </a:r>
            <a:endParaRPr lang="en-US" dirty="0"/>
          </a:p>
        </p:txBody>
      </p:sp>
      <p:sp>
        <p:nvSpPr>
          <p:cNvPr id="4" name="Content Placeholder 3"/>
          <p:cNvSpPr>
            <a:spLocks noGrp="1"/>
          </p:cNvSpPr>
          <p:nvPr>
            <p:ph sz="half" idx="2"/>
          </p:nvPr>
        </p:nvSpPr>
        <p:spPr/>
        <p:txBody>
          <a:bodyPr>
            <a:normAutofit fontScale="55000" lnSpcReduction="20000"/>
          </a:bodyPr>
          <a:lstStyle/>
          <a:p>
            <a:pPr>
              <a:buNone/>
            </a:pPr>
            <a:endParaRPr lang="en-US" dirty="0" smtClean="0"/>
          </a:p>
          <a:p>
            <a:pPr>
              <a:buNone/>
            </a:pPr>
            <a:endParaRPr lang="en-US" dirty="0"/>
          </a:p>
          <a:p>
            <a:pPr>
              <a:buNone/>
            </a:pPr>
            <a:endParaRPr lang="en-US" dirty="0"/>
          </a:p>
        </p:txBody>
      </p:sp>
      <p:sp>
        <p:nvSpPr>
          <p:cNvPr id="5" name="Rectangle 4"/>
          <p:cNvSpPr/>
          <p:nvPr/>
        </p:nvSpPr>
        <p:spPr>
          <a:xfrm>
            <a:off x="-1" y="304800"/>
            <a:ext cx="8763001"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Mobility impairment and wheelchairs</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5362" name="Picture 2" descr="http://t1.gstatic.com/images?q=tbn:ANd9GcTGVpEsKEqZVBmrWDKxgLcd6Bu-umw8h_EeJHUamkSGNKiwriJKv0OV1g">
            <a:hlinkClick r:id="rId2"/>
          </p:cNvPr>
          <p:cNvPicPr>
            <a:picLocks noChangeAspect="1" noChangeArrowheads="1"/>
          </p:cNvPicPr>
          <p:nvPr/>
        </p:nvPicPr>
        <p:blipFill>
          <a:blip r:embed="rId3" cstate="print"/>
          <a:srcRect/>
          <a:stretch>
            <a:fillRect/>
          </a:stretch>
        </p:blipFill>
        <p:spPr bwMode="auto">
          <a:xfrm>
            <a:off x="5791200" y="2209800"/>
            <a:ext cx="1828800" cy="1600200"/>
          </a:xfrm>
          <a:prstGeom prst="rect">
            <a:avLst/>
          </a:prstGeom>
          <a:noFill/>
        </p:spPr>
      </p:pic>
      <p:pic>
        <p:nvPicPr>
          <p:cNvPr id="15366" name="Picture 6" descr="http://t1.gstatic.com/images?q=tbn:ANd9GcS1a1UyGwDKzkGVcNfw4-tUu1cW6M2-oZVvwdWt6sDxuRzQAWwboh40vCiM">
            <a:hlinkClick r:id="rId4"/>
          </p:cNvPr>
          <p:cNvPicPr>
            <a:picLocks noChangeAspect="1" noChangeArrowheads="1"/>
          </p:cNvPicPr>
          <p:nvPr/>
        </p:nvPicPr>
        <p:blipFill>
          <a:blip r:embed="rId5" cstate="print"/>
          <a:srcRect/>
          <a:stretch>
            <a:fillRect/>
          </a:stretch>
        </p:blipFill>
        <p:spPr bwMode="auto">
          <a:xfrm>
            <a:off x="5638800" y="4097147"/>
            <a:ext cx="2057400" cy="1412749"/>
          </a:xfrm>
          <a:prstGeom prst="rect">
            <a:avLst/>
          </a:prstGeom>
          <a:noFill/>
        </p:spPr>
      </p:pic>
      <p:sp>
        <p:nvSpPr>
          <p:cNvPr id="10" name="Rectangle 9"/>
          <p:cNvSpPr/>
          <p:nvPr/>
        </p:nvSpPr>
        <p:spPr>
          <a:xfrm>
            <a:off x="6629400" y="5486400"/>
            <a:ext cx="1503938" cy="384721"/>
          </a:xfrm>
          <a:prstGeom prst="rect">
            <a:avLst/>
          </a:prstGeom>
        </p:spPr>
        <p:txBody>
          <a:bodyPr wrap="none">
            <a:spAutoFit/>
          </a:bodyPr>
          <a:lstStyle/>
          <a:p>
            <a:r>
              <a:rPr lang="en-US" sz="1000" b="1" dirty="0" smtClean="0"/>
              <a:t>Sports variants</a:t>
            </a:r>
          </a:p>
          <a:p>
            <a:r>
              <a:rPr lang="en-US" sz="900" dirty="0" smtClean="0"/>
              <a:t>A modern racing wheelchair</a:t>
            </a:r>
            <a:endParaRPr lang="en-US"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lstStyle/>
          <a:p>
            <a:r>
              <a:rPr lang="en-US" sz="1400" dirty="0" smtClean="0"/>
              <a:t>A hearing aid </a:t>
            </a:r>
            <a:r>
              <a:rPr lang="en-US" sz="1200" dirty="0" smtClean="0"/>
              <a:t>is an </a:t>
            </a:r>
            <a:r>
              <a:rPr lang="en-US" sz="1200" dirty="0" err="1" smtClean="0"/>
              <a:t>electroacoustic</a:t>
            </a:r>
            <a:r>
              <a:rPr lang="en-US" sz="1200" dirty="0" smtClean="0"/>
              <a:t> device which is designed to amplify sound for the wearer, usually with the aim of making speech more intelligible, and to correct impaired hearing as measured by </a:t>
            </a:r>
            <a:r>
              <a:rPr lang="en-US" sz="1200" dirty="0" err="1" smtClean="0"/>
              <a:t>audiometry</a:t>
            </a:r>
            <a:r>
              <a:rPr lang="en-US" sz="1200" dirty="0" smtClean="0"/>
              <a:t>. </a:t>
            </a:r>
          </a:p>
          <a:p>
            <a:endParaRPr lang="en-US" sz="1400" dirty="0" smtClean="0"/>
          </a:p>
          <a:p>
            <a:r>
              <a:rPr lang="en-US" sz="2000" b="1" dirty="0" smtClean="0"/>
              <a:t>Types:</a:t>
            </a:r>
          </a:p>
          <a:p>
            <a:r>
              <a:rPr lang="en-US" sz="1200" b="1" i="1" dirty="0" smtClean="0"/>
              <a:t>Behind the ear aids- </a:t>
            </a:r>
            <a:r>
              <a:rPr lang="en-US" sz="1200" dirty="0" smtClean="0"/>
              <a:t>Behind the ear aids consist of a case, an </a:t>
            </a:r>
            <a:r>
              <a:rPr lang="en-US" sz="1200" dirty="0" err="1" smtClean="0"/>
              <a:t>earmold</a:t>
            </a:r>
            <a:r>
              <a:rPr lang="en-US" sz="1200" dirty="0" smtClean="0"/>
              <a:t> or dome and a connection between them. The case contains the electronics, controls, battery, microphone(s) and often the loudspeaker. Generally, the case sits behind the </a:t>
            </a:r>
            <a:r>
              <a:rPr lang="en-US" sz="1200" dirty="0" err="1" smtClean="0"/>
              <a:t>pinna</a:t>
            </a:r>
            <a:r>
              <a:rPr lang="en-US" sz="1200" dirty="0" smtClean="0"/>
              <a:t> with the connection from the case coming down the front into the ear. The sound from the instrument can be routed acoustically or electrically to the ear. If the sound is routed electrically, the speaker (receiver) is located in the </a:t>
            </a:r>
            <a:r>
              <a:rPr lang="en-US" sz="1200" dirty="0" err="1" smtClean="0"/>
              <a:t>earmold</a:t>
            </a:r>
            <a:r>
              <a:rPr lang="en-US" sz="1200" dirty="0" smtClean="0"/>
              <a:t> or an open-fit dome, while acoustically coupled instruments use a plastic tube to deliver the sound from the case’s loudspeaker to the </a:t>
            </a:r>
            <a:r>
              <a:rPr lang="en-US" sz="1200" dirty="0" err="1" smtClean="0"/>
              <a:t>earmold</a:t>
            </a:r>
            <a:r>
              <a:rPr lang="en-US" sz="1200" dirty="0" smtClean="0"/>
              <a:t>. BTEs can be used for mild to profound hearing loss</a:t>
            </a:r>
          </a:p>
          <a:p>
            <a:r>
              <a:rPr lang="en-US" sz="1200" b="1" i="1" dirty="0" smtClean="0"/>
              <a:t>In the ear aids (ITE)- </a:t>
            </a:r>
            <a:r>
              <a:rPr lang="en-US" sz="1200" dirty="0" smtClean="0"/>
              <a:t>These devices fit in the outer ear bowl (called the </a:t>
            </a:r>
            <a:r>
              <a:rPr lang="en-US" sz="1200" dirty="0" err="1" smtClean="0"/>
              <a:t>concha</a:t>
            </a:r>
            <a:r>
              <a:rPr lang="en-US" sz="1200" dirty="0" smtClean="0"/>
              <a:t>) they are sometimes visible when standing face to face with someone. ITE hearing aids are custom made to fit each individual's ear. They can be used in mild to some severe hearing losses. </a:t>
            </a:r>
          </a:p>
          <a:p>
            <a:r>
              <a:rPr lang="en-US" sz="1200" b="1" i="1" dirty="0" smtClean="0"/>
              <a:t>Invisible in canal hearing aids (IIC)- </a:t>
            </a:r>
            <a:r>
              <a:rPr lang="en-US" sz="1200" dirty="0" smtClean="0"/>
              <a:t>This style of hearing aids fits inside the ear canal completely, leaving little to no trace of an installed hearing aid visible. This is because it fits deeper in the canal than other types, so that it is out of view even when looking directly into the ear bowl (</a:t>
            </a:r>
            <a:r>
              <a:rPr lang="en-US" sz="1200" dirty="0" err="1" smtClean="0"/>
              <a:t>concha</a:t>
            </a:r>
            <a:r>
              <a:rPr lang="en-US" sz="1200" dirty="0" smtClean="0"/>
              <a:t>). Unlike other hearing aid types, with the IIC aid the majority of the ear is not blocked (occluded) by a large plastic shell. This means that sound can be collected more naturally by the shape of the ear, and can travel down into the ear canal as it would with unassisted hearing.</a:t>
            </a:r>
            <a:endParaRPr lang="en-US" sz="1200" dirty="0"/>
          </a:p>
          <a:p>
            <a:endParaRPr lang="en-US" sz="1200" i="1" dirty="0"/>
          </a:p>
        </p:txBody>
      </p:sp>
      <p:sp>
        <p:nvSpPr>
          <p:cNvPr id="6" name="Rectangle 5"/>
          <p:cNvSpPr/>
          <p:nvPr/>
        </p:nvSpPr>
        <p:spPr>
          <a:xfrm>
            <a:off x="2133600" y="304800"/>
            <a:ext cx="4191000"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Hearing Aids</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19458" name="Picture 2" descr="http://t2.gstatic.com/images?q=tbn:ANd9GcSD9sa7kBUGKE5bWtLad2SwRDTZ4yH1JyR-QjQZr5IlQBrr-JYhkMIYhxZH">
            <a:hlinkClick r:id="rId2"/>
          </p:cNvPr>
          <p:cNvPicPr>
            <a:picLocks noChangeAspect="1" noChangeArrowheads="1"/>
          </p:cNvPicPr>
          <p:nvPr/>
        </p:nvPicPr>
        <p:blipFill>
          <a:blip r:embed="rId3" cstate="print"/>
          <a:srcRect/>
          <a:stretch>
            <a:fillRect/>
          </a:stretch>
        </p:blipFill>
        <p:spPr bwMode="auto">
          <a:xfrm>
            <a:off x="5976257" y="5486400"/>
            <a:ext cx="2177143" cy="1143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smtClean="0"/>
              <a:t>In human–computer interaction, computer accessibility (also known as Accessible computing) refers to the accessibility of a computer system to all people, regardless of disability or severity of impairment, examples include Web accessibility guidelines. Another approach is for the user to present a token to the computer terminal, such as a smart card, that has configuration information to adjust the computer speed, text size, etc. to their particular needs. This is useful where users want to access public computer based terminals in Libraries, ATM, Information kiosks etc. The concept is encompassed by the CEN EN 1332-4 Identification Card Systems - Man-Machine Interface. This development of this standard has been supported in Europe by SNAPI and has been successfully incorporated into the </a:t>
            </a:r>
            <a:r>
              <a:rPr lang="en-US" sz="1800" dirty="0" err="1" smtClean="0"/>
              <a:t>Lasseo</a:t>
            </a:r>
            <a:r>
              <a:rPr lang="en-US" sz="1800" dirty="0"/>
              <a:t> </a:t>
            </a:r>
            <a:r>
              <a:rPr lang="en-US" sz="1800" dirty="0" smtClean="0"/>
              <a:t>specifications, but with limited success due to the lack of interest from public computer terminal suppliers.</a:t>
            </a:r>
          </a:p>
          <a:p>
            <a:endParaRPr lang="en-US" dirty="0"/>
          </a:p>
        </p:txBody>
      </p:sp>
      <p:sp>
        <p:nvSpPr>
          <p:cNvPr id="6" name="Rectangle 5"/>
          <p:cNvSpPr/>
          <p:nvPr/>
        </p:nvSpPr>
        <p:spPr>
          <a:xfrm>
            <a:off x="685800" y="381000"/>
            <a:ext cx="7608942"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Accessibility software</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21506" name="Picture 2" descr="http://t0.gstatic.com/images?q=tbn:ANd9GcQ3MyrVgKjqz60HR6r10S9QeriqyZpCzC0BCzbxcJE5hf2lyrmcCaXvObw">
            <a:hlinkClick r:id="rId2"/>
          </p:cNvPr>
          <p:cNvPicPr>
            <a:picLocks noChangeAspect="1" noChangeArrowheads="1"/>
          </p:cNvPicPr>
          <p:nvPr/>
        </p:nvPicPr>
        <p:blipFill>
          <a:blip r:embed="rId3" cstate="print"/>
          <a:srcRect/>
          <a:stretch>
            <a:fillRect/>
          </a:stretch>
        </p:blipFill>
        <p:spPr bwMode="auto">
          <a:xfrm>
            <a:off x="6629400" y="5257800"/>
            <a:ext cx="1428750" cy="10668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b="1" dirty="0" smtClean="0"/>
              <a:t>Apple and Education</a:t>
            </a:r>
            <a:br>
              <a:rPr lang="en-US" sz="2400" b="1" dirty="0" smtClean="0"/>
            </a:br>
            <a:r>
              <a:rPr lang="en-US" sz="2400" b="1" dirty="0" smtClean="0"/>
              <a:t>“We’ve done everything possible to make anything possible.”</a:t>
            </a:r>
            <a:endParaRPr lang="en-US" sz="2400" dirty="0"/>
          </a:p>
        </p:txBody>
      </p:sp>
      <p:sp>
        <p:nvSpPr>
          <p:cNvPr id="5" name="Content Placeholder 4"/>
          <p:cNvSpPr>
            <a:spLocks noGrp="1"/>
          </p:cNvSpPr>
          <p:nvPr>
            <p:ph sz="half" idx="1"/>
          </p:nvPr>
        </p:nvSpPr>
        <p:spPr>
          <a:xfrm>
            <a:off x="609600" y="1600200"/>
            <a:ext cx="4038600" cy="4525963"/>
          </a:xfrm>
        </p:spPr>
        <p:txBody>
          <a:bodyPr>
            <a:normAutofit fontScale="47500" lnSpcReduction="20000"/>
          </a:bodyPr>
          <a:lstStyle/>
          <a:p>
            <a:r>
              <a:rPr lang="en-US" sz="2500" dirty="0" smtClean="0"/>
              <a:t>i</a:t>
            </a:r>
            <a:r>
              <a:rPr lang="en-US" sz="2500" i="1" dirty="0" smtClean="0"/>
              <a:t>Phone</a:t>
            </a:r>
            <a:r>
              <a:rPr lang="en-US" sz="2500" dirty="0" smtClean="0"/>
              <a:t>, </a:t>
            </a:r>
            <a:r>
              <a:rPr lang="en-US" sz="2500" i="1" dirty="0" err="1" smtClean="0"/>
              <a:t>iPad</a:t>
            </a:r>
            <a:r>
              <a:rPr lang="en-US" sz="2500" dirty="0" smtClean="0"/>
              <a:t>, and </a:t>
            </a:r>
            <a:r>
              <a:rPr lang="en-US" sz="2500" i="1" dirty="0" smtClean="0"/>
              <a:t>iPod</a:t>
            </a:r>
            <a:r>
              <a:rPr lang="en-US" sz="2500" dirty="0" smtClean="0"/>
              <a:t> touch come with assistive features that have changed the learning landscape for students with special needs.</a:t>
            </a:r>
          </a:p>
          <a:p>
            <a:endParaRPr lang="en-US" sz="2500" dirty="0"/>
          </a:p>
          <a:p>
            <a:r>
              <a:rPr lang="en-US" sz="2500" b="1" dirty="0" smtClean="0"/>
              <a:t>Guided Access(Learning and Literacy) </a:t>
            </a:r>
          </a:p>
          <a:p>
            <a:r>
              <a:rPr lang="en-US" sz="2500" dirty="0" smtClean="0"/>
              <a:t>Guided Access helps students with autism or other attention and sensory challenges stay on task. A teacher or therapist can limit an </a:t>
            </a:r>
            <a:r>
              <a:rPr lang="en-US" sz="2500" dirty="0" err="1" smtClean="0"/>
              <a:t>iOS</a:t>
            </a:r>
            <a:r>
              <a:rPr lang="en-US" sz="2500" dirty="0" smtClean="0"/>
              <a:t> device to stay on one app by disabling the Home button, and even restrict touch input on certain areas of the screen. So wandering taps and gestures won’t distract from learning.</a:t>
            </a:r>
          </a:p>
          <a:p>
            <a:endParaRPr lang="en-US" sz="2500" b="1" dirty="0" smtClean="0"/>
          </a:p>
          <a:p>
            <a:r>
              <a:rPr lang="en-US" sz="2500" b="1" dirty="0" err="1" smtClean="0"/>
              <a:t>VoiceOver</a:t>
            </a:r>
            <a:r>
              <a:rPr lang="en-US" sz="2500" b="1" dirty="0" smtClean="0"/>
              <a:t>(Vision)</a:t>
            </a:r>
          </a:p>
          <a:p>
            <a:r>
              <a:rPr lang="en-US" sz="2500" dirty="0" err="1" smtClean="0"/>
              <a:t>VoiceOver</a:t>
            </a:r>
            <a:r>
              <a:rPr lang="en-US" sz="2500" dirty="0" smtClean="0"/>
              <a:t> is a gesture-based screen reader that lets students know what’s happening on their Multi-Touch screen — and helps them navigate it — even if they can’t see it. Students can triple-click the Home button wherever they are in </a:t>
            </a:r>
            <a:r>
              <a:rPr lang="en-US" sz="2500" dirty="0" err="1" smtClean="0"/>
              <a:t>iOS</a:t>
            </a:r>
            <a:r>
              <a:rPr lang="en-US" sz="2500" dirty="0" smtClean="0"/>
              <a:t> to access </a:t>
            </a:r>
            <a:r>
              <a:rPr lang="en-US" sz="2500" dirty="0" err="1" smtClean="0"/>
              <a:t>VoiceOver</a:t>
            </a:r>
            <a:r>
              <a:rPr lang="en-US" sz="2500" dirty="0" smtClean="0"/>
              <a:t>. They can hear a description of everything happening on the screen, so they can know which app their finger is on, find a passage in an essay, or have an </a:t>
            </a:r>
            <a:r>
              <a:rPr lang="en-US" sz="2500" dirty="0" err="1" smtClean="0"/>
              <a:t>ebook</a:t>
            </a:r>
            <a:r>
              <a:rPr lang="en-US" sz="2500" dirty="0" smtClean="0"/>
              <a:t> read aloud. Students can adjust the </a:t>
            </a:r>
            <a:r>
              <a:rPr lang="en-US" sz="2500" dirty="0" err="1" smtClean="0"/>
              <a:t>VoiceOver</a:t>
            </a:r>
            <a:r>
              <a:rPr lang="en-US" sz="2500" dirty="0" smtClean="0"/>
              <a:t> speaking rate and pitch to just how they want it. </a:t>
            </a:r>
          </a:p>
          <a:p>
            <a:endParaRPr lang="en-US" sz="1400" dirty="0"/>
          </a:p>
        </p:txBody>
      </p:sp>
      <p:sp>
        <p:nvSpPr>
          <p:cNvPr id="6" name="Content Placeholder 5"/>
          <p:cNvSpPr>
            <a:spLocks noGrp="1"/>
          </p:cNvSpPr>
          <p:nvPr>
            <p:ph sz="half" idx="2"/>
          </p:nvPr>
        </p:nvSpPr>
        <p:spPr/>
        <p:txBody>
          <a:bodyPr>
            <a:normAutofit fontScale="47500" lnSpcReduction="20000"/>
          </a:bodyPr>
          <a:lstStyle/>
          <a:p>
            <a:endParaRPr lang="en-US" dirty="0" smtClean="0"/>
          </a:p>
          <a:p>
            <a:endParaRPr lang="en-US" dirty="0"/>
          </a:p>
          <a:p>
            <a:endParaRPr lang="en-US" dirty="0" smtClean="0"/>
          </a:p>
          <a:p>
            <a:endParaRPr lang="en-US" dirty="0"/>
          </a:p>
          <a:p>
            <a:r>
              <a:rPr lang="en-US" b="1" dirty="0" err="1" smtClean="0"/>
              <a:t>AssistiveTouch</a:t>
            </a:r>
            <a:r>
              <a:rPr lang="en-US" b="1" dirty="0" smtClean="0"/>
              <a:t>(Physical and motor skills)</a:t>
            </a:r>
          </a:p>
          <a:p>
            <a:endParaRPr lang="en-US" dirty="0" smtClean="0"/>
          </a:p>
          <a:p>
            <a:pPr>
              <a:buNone/>
            </a:pPr>
            <a:r>
              <a:rPr lang="en-US" dirty="0"/>
              <a:t> </a:t>
            </a:r>
            <a:r>
              <a:rPr lang="en-US" dirty="0" smtClean="0"/>
              <a:t>         </a:t>
            </a:r>
            <a:r>
              <a:rPr lang="en-US" dirty="0" err="1" smtClean="0"/>
              <a:t>iOS</a:t>
            </a:r>
            <a:r>
              <a:rPr lang="en-US" dirty="0" smtClean="0"/>
              <a:t> devices feature high-precision, touch-sensitive displays that require no physical force, just simple contact with the surface. And </a:t>
            </a:r>
            <a:r>
              <a:rPr lang="en-US" dirty="0" err="1" smtClean="0"/>
              <a:t>AssistiveTouch</a:t>
            </a:r>
            <a:r>
              <a:rPr lang="en-US" dirty="0" smtClean="0"/>
              <a:t> allows students with limited motor capabilities to adapt the Multi-Touch screen of their </a:t>
            </a:r>
            <a:r>
              <a:rPr lang="en-US" dirty="0" err="1" smtClean="0"/>
              <a:t>iOS</a:t>
            </a:r>
            <a:r>
              <a:rPr lang="en-US" dirty="0" smtClean="0"/>
              <a:t> device to their needs. So more complicated Multi-Touch gestures, like a pinch or </a:t>
            </a:r>
            <a:r>
              <a:rPr lang="en-US" dirty="0" err="1" smtClean="0"/>
              <a:t>multifinger</a:t>
            </a:r>
            <a:r>
              <a:rPr lang="en-US" dirty="0" smtClean="0"/>
              <a:t> swipe, are accessible with just the tap of a finger. Or students can create custom gestures. And if they have trouble pressing the Home button, they can activate it with an onscreen tap. Gestures like rotate and shake are available even if the </a:t>
            </a:r>
            <a:r>
              <a:rPr lang="en-US" dirty="0" err="1" smtClean="0"/>
              <a:t>iOS</a:t>
            </a:r>
            <a:r>
              <a:rPr lang="en-US" dirty="0" smtClean="0"/>
              <a:t> device is mounted on a wheelchair. And for students who need assistive devices such as joysticks, </a:t>
            </a:r>
            <a:r>
              <a:rPr lang="en-US" dirty="0" err="1" smtClean="0"/>
              <a:t>iOS</a:t>
            </a:r>
            <a:r>
              <a:rPr lang="en-US" dirty="0" smtClean="0"/>
              <a:t> devices also support a number of third-party options</a:t>
            </a:r>
          </a:p>
          <a:p>
            <a:endParaRPr lang="en-US" dirty="0"/>
          </a:p>
        </p:txBody>
      </p:sp>
      <p:pic>
        <p:nvPicPr>
          <p:cNvPr id="20484" name="Picture 4" descr="http://t2.gstatic.com/images?q=tbn:ANd9GcQci2Xo6xg3KN28UUGvPasZQL9wBKQczl7R7iG4oUEDlA1CUFl0sOSkkAYs">
            <a:hlinkClick r:id="rId2"/>
          </p:cNvPr>
          <p:cNvPicPr>
            <a:picLocks noChangeAspect="1" noChangeArrowheads="1"/>
          </p:cNvPicPr>
          <p:nvPr/>
        </p:nvPicPr>
        <p:blipFill>
          <a:blip r:embed="rId3" cstate="print"/>
          <a:srcRect/>
          <a:stretch>
            <a:fillRect/>
          </a:stretch>
        </p:blipFill>
        <p:spPr bwMode="auto">
          <a:xfrm>
            <a:off x="3581400" y="5410200"/>
            <a:ext cx="1828800" cy="123942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458200" cy="2622550"/>
          </a:xfrm>
        </p:spPr>
        <p:txBody>
          <a:bodyPr>
            <a:normAutofit/>
          </a:bodyPr>
          <a:lstStyle/>
          <a:p>
            <a:r>
              <a:rPr lang="en-US" sz="1200" dirty="0" smtClean="0"/>
              <a:t>A higher percentage of children and youth ages 3–21 received special education services under IDEA for specific learning disabilities than for any other type of disability in 2011–12.</a:t>
            </a:r>
            <a:br>
              <a:rPr lang="en-US" sz="1200" dirty="0" smtClean="0"/>
            </a:br>
            <a:r>
              <a:rPr lang="en-US" sz="1200" dirty="0" smtClean="0"/>
              <a:t> </a:t>
            </a:r>
            <a:br>
              <a:rPr lang="en-US" sz="1200" dirty="0" smtClean="0"/>
            </a:br>
            <a:r>
              <a:rPr lang="en-US" sz="1200" b="0" dirty="0" smtClean="0"/>
              <a:t>A specific learning disability is a disorder in one or more of the basic psychological processes involved in understanding or using language, spoken or written, that may manifest itself in an imperfect ability to listen, think, speak, read, write, spell, or do mathematical calculations. In 2011–12, some 36 percent of all children and youth receiving special education services had specific learning disabilities, 21 percent had speech or language impairments, and 12 percent had other health impairments (includes having limited strength, vitality, or alertness due to chronic or acute health problems such as a heart condition, tuberculosis, rheumatic fever, nephritis, asthma, sickle cell anemia, hemophilia, epilepsy, lead poisoning, leukemia, or diabetes). Students with autism, intellectual disabilities, developmental delay, and emotional disturbances each accounted for between 6 and 7 percent of children and youth served under IDEA. Children and youth with multiple disabilities, hearing impairments, orthopedic impairments, visual impairments, traumatic brain injury, and deaf-blindness each accounted for 2 percent or less of those served under IDEA.</a:t>
            </a:r>
            <a:endParaRPr lang="en-US" sz="1200" b="0" dirty="0"/>
          </a:p>
        </p:txBody>
      </p:sp>
      <p:graphicFrame>
        <p:nvGraphicFramePr>
          <p:cNvPr id="5" name="Chart 4"/>
          <p:cNvGraphicFramePr/>
          <p:nvPr/>
        </p:nvGraphicFramePr>
        <p:xfrm>
          <a:off x="838200" y="4038600"/>
          <a:ext cx="7086600" cy="2590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1178</Words>
  <Application>Microsoft Office PowerPoint</Application>
  <PresentationFormat>On-screen Show (4:3)</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http://literacy.purduecal.edu/STUDENT/ktracy20/hearingat.html</vt:lpstr>
      <vt:lpstr>Assistive vs Adaptive Technologies</vt:lpstr>
      <vt:lpstr>Slide 4</vt:lpstr>
      <vt:lpstr>Slide 5</vt:lpstr>
      <vt:lpstr>Slide 6</vt:lpstr>
      <vt:lpstr>Slide 7</vt:lpstr>
      <vt:lpstr>Apple and Education “We’ve done everything possible to make anything possible.”</vt:lpstr>
      <vt:lpstr>A higher percentage of children and youth ages 3–21 received special education services under IDEA for specific learning disabilities than for any other type of disability in 2011–12.   A specific learning disability is a disorder in one or more of the basic psychological processes involved in understanding or using language, spoken or written, that may manifest itself in an imperfect ability to listen, think, speak, read, write, spell, or do mathematical calculations. In 2011–12, some 36 percent of all children and youth receiving special education services had specific learning disabilities, 21 percent had speech or language impairments, and 12 percent had other health impairments (includes having limited strength, vitality, or alertness due to chronic or acute health problems such as a heart condition, tuberculosis, rheumatic fever, nephritis, asthma, sickle cell anemia, hemophilia, epilepsy, lead poisoning, leukemia, or diabetes). Students with autism, intellectual disabilities, developmental delay, and emotional disturbances each accounted for between 6 and 7 percent of children and youth served under IDEA. Children and youth with multiple disabilities, hearing impairments, orthopedic impairments, visual impairments, traumatic brain injury, and deaf-blindness each accounted for 2 percent or less of those served under IDEA.</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Assistive Technologies</dc:title>
  <dc:creator>Owner</dc:creator>
  <cp:lastModifiedBy>Owner</cp:lastModifiedBy>
  <cp:revision>21</cp:revision>
  <dcterms:created xsi:type="dcterms:W3CDTF">2014-03-20T01:53:31Z</dcterms:created>
  <dcterms:modified xsi:type="dcterms:W3CDTF">2014-03-20T05:09:02Z</dcterms:modified>
</cp:coreProperties>
</file>